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Nunito"/>
      <p:regular r:id="rId26"/>
      <p:bold r:id="rId27"/>
      <p:italic r:id="rId28"/>
      <p:boldItalic r:id="rId29"/>
    </p:embeddedFont>
    <p:embeddedFont>
      <p:font typeface="Montserrat"/>
      <p:regular r:id="rId30"/>
      <p:bold r:id="rId31"/>
      <p:italic r:id="rId32"/>
      <p:boldItalic r:id="rId33"/>
    </p:embeddedFont>
    <p:embeddedFont>
      <p:font typeface="Google Sans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regular.fntdata"/><Relationship Id="rId25" Type="http://schemas.openxmlformats.org/officeDocument/2006/relationships/slide" Target="slides/slide21.xml"/><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GoogleSansMedium-bold.fntdata"/><Relationship Id="rId12" Type="http://schemas.openxmlformats.org/officeDocument/2006/relationships/slide" Target="slides/slide8.xml"/><Relationship Id="rId34" Type="http://schemas.openxmlformats.org/officeDocument/2006/relationships/font" Target="fonts/GoogleSansMedium-regular.fntdata"/><Relationship Id="rId15" Type="http://schemas.openxmlformats.org/officeDocument/2006/relationships/slide" Target="slides/slide11.xml"/><Relationship Id="rId37" Type="http://schemas.openxmlformats.org/officeDocument/2006/relationships/font" Target="fonts/GoogleSansMedium-boldItalic.fntdata"/><Relationship Id="rId14" Type="http://schemas.openxmlformats.org/officeDocument/2006/relationships/slide" Target="slides/slide10.xml"/><Relationship Id="rId36" Type="http://schemas.openxmlformats.org/officeDocument/2006/relationships/font" Target="fonts/GoogleSans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a388653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a388653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3269036d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3269036d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3269036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3269036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3269036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3269036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3269036d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3269036d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3269036d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3269036d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3269036d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3269036d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3269036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3269036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3269036d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3269036d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269036d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3269036d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a560eae0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a560eae0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Hola a todos y todas, bienvenidos a esta sesión gratuita y en vivo para aprender a crear tu primer agente inteligente con Python.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a388653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a388653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3269036d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3269036d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a560eae0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a560eae0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846ed9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846ed9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a560eae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a560eae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46ed92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846ed92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3269036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3269036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3269036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3269036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3269036d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3269036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3269036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326903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jp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rive.google.com/file/d/1lgzxb3sWiIE9Kkc5zm_VE2UJ9pF_UCCB/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Varianza</a:t>
            </a:r>
            <a:endParaRPr/>
          </a:p>
        </p:txBody>
      </p:sp>
      <p:sp>
        <p:nvSpPr>
          <p:cNvPr id="189" name="Google Shape;189;p4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Arial"/>
                <a:ea typeface="Arial"/>
                <a:cs typeface="Arial"/>
                <a:sym typeface="Arial"/>
              </a:rPr>
              <a:t>La varianza es la expectativa de la desviación al cuadrado de una variable aleatoria respecto a su media. De manera informal, mide la dispersión de un conjunto de números con respecto a su valor medio.</a:t>
            </a:r>
            <a:endParaRPr>
              <a:solidFill>
                <a:schemeClr val="dk1"/>
              </a:solidFill>
              <a:latin typeface="Arial"/>
              <a:ea typeface="Arial"/>
              <a:cs typeface="Arial"/>
              <a:sym typeface="Arial"/>
            </a:endParaRPr>
          </a:p>
          <a:p>
            <a:pPr indent="0" lvl="0" marL="0" rtl="0" algn="l">
              <a:spcBef>
                <a:spcPts val="0"/>
              </a:spcBef>
              <a:spcAft>
                <a:spcPts val="1600"/>
              </a:spcAft>
              <a:buNone/>
            </a:pPr>
            <a:r>
              <a:t/>
            </a:r>
            <a:endParaRPr/>
          </a:p>
        </p:txBody>
      </p:sp>
      <p:pic>
        <p:nvPicPr>
          <p:cNvPr id="190" name="Google Shape;190;p42"/>
          <p:cNvPicPr preferRelativeResize="0"/>
          <p:nvPr/>
        </p:nvPicPr>
        <p:blipFill>
          <a:blip r:embed="rId3">
            <a:alphaModFix/>
          </a:blip>
          <a:stretch>
            <a:fillRect/>
          </a:stretch>
        </p:blipFill>
        <p:spPr>
          <a:xfrm>
            <a:off x="4464000" y="834117"/>
            <a:ext cx="3112150" cy="41569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Desviación Estándar</a:t>
            </a:r>
            <a:endParaRPr/>
          </a:p>
        </p:txBody>
      </p:sp>
      <p:sp>
        <p:nvSpPr>
          <p:cNvPr id="196" name="Google Shape;196;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desviación estándar es una medida de la cantidad de variación o dispersión de un conjunto de valores. Una desviación estándar baja indica que los valores tienden a estar cerca de la media del conjunto, mientras que una desviación estándar alta indica que los valores están repartidos en un rango más amplio. Esencialmente, mide la variabilidad absoluta de una variable aleatoria.</a:t>
            </a:r>
            <a:endParaRPr/>
          </a:p>
        </p:txBody>
      </p:sp>
      <p:pic>
        <p:nvPicPr>
          <p:cNvPr id="197" name="Google Shape;197;p43"/>
          <p:cNvPicPr preferRelativeResize="0"/>
          <p:nvPr/>
        </p:nvPicPr>
        <p:blipFill>
          <a:blip r:embed="rId3">
            <a:alphaModFix/>
          </a:blip>
          <a:stretch>
            <a:fillRect/>
          </a:stretch>
        </p:blipFill>
        <p:spPr>
          <a:xfrm>
            <a:off x="4571988" y="306700"/>
            <a:ext cx="3990975" cy="417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Correlación</a:t>
            </a:r>
            <a:endParaRPr/>
          </a:p>
        </p:txBody>
      </p:sp>
      <p:pic>
        <p:nvPicPr>
          <p:cNvPr descr="▷ Correlación Entre Mercados y Divisas. Estrategias con Correlaciones" id="203" name="Google Shape;203;p44"/>
          <p:cNvPicPr preferRelativeResize="0"/>
          <p:nvPr/>
        </p:nvPicPr>
        <p:blipFill>
          <a:blip r:embed="rId3">
            <a:alphaModFix/>
          </a:blip>
          <a:stretch>
            <a:fillRect/>
          </a:stretch>
        </p:blipFill>
        <p:spPr>
          <a:xfrm>
            <a:off x="5082275" y="1624725"/>
            <a:ext cx="3242900" cy="1657950"/>
          </a:xfrm>
          <a:prstGeom prst="rect">
            <a:avLst/>
          </a:prstGeom>
          <a:noFill/>
          <a:ln>
            <a:noFill/>
          </a:ln>
        </p:spPr>
      </p:pic>
      <p:sp>
        <p:nvSpPr>
          <p:cNvPr id="204" name="Google Shape;204;p44"/>
          <p:cNvSpPr txBox="1"/>
          <p:nvPr/>
        </p:nvSpPr>
        <p:spPr>
          <a:xfrm>
            <a:off x="537525" y="1295175"/>
            <a:ext cx="2345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Montserrat"/>
                <a:ea typeface="Montserrat"/>
                <a:cs typeface="Montserrat"/>
                <a:sym typeface="Montserrat"/>
              </a:rPr>
              <a:t>La correlación es una medida de la relación (covariación) lineal entre dos variables cuantitativas contínuas (x, y). La manera más sencilla de saber si dos variables están correlacionadas es determinar si co-varían (varían conjuntamente).</a:t>
            </a:r>
            <a:endParaRPr sz="1200">
              <a:latin typeface="Montserrat"/>
              <a:ea typeface="Montserrat"/>
              <a:cs typeface="Montserrat"/>
              <a:sym typeface="Montserrat"/>
            </a:endParaRPr>
          </a:p>
        </p:txBody>
      </p:sp>
      <p:sp>
        <p:nvSpPr>
          <p:cNvPr id="205" name="Google Shape;205;p44"/>
          <p:cNvSpPr txBox="1"/>
          <p:nvPr/>
        </p:nvSpPr>
        <p:spPr>
          <a:xfrm>
            <a:off x="591400" y="3590225"/>
            <a:ext cx="3000000" cy="11925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correlación </a:t>
            </a:r>
            <a:r>
              <a:rPr b="1" lang="en" sz="1050">
                <a:solidFill>
                  <a:srgbClr val="333333"/>
                </a:solidFill>
                <a:highlight>
                  <a:srgbClr val="FFFFFF"/>
                </a:highlight>
              </a:rPr>
              <a:t>despreciable</a:t>
            </a:r>
            <a:r>
              <a:rPr lang="en" sz="1050">
                <a:solidFill>
                  <a:srgbClr val="333333"/>
                </a:solidFill>
                <a:highlight>
                  <a:srgbClr val="FFFFFF"/>
                </a:highlight>
              </a:rPr>
              <a:t>: r &lt; |0.1|</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correlación </a:t>
            </a:r>
            <a:r>
              <a:rPr b="1" lang="en" sz="1050">
                <a:solidFill>
                  <a:srgbClr val="333333"/>
                </a:solidFill>
                <a:highlight>
                  <a:srgbClr val="FFFFFF"/>
                </a:highlight>
              </a:rPr>
              <a:t>baja</a:t>
            </a:r>
            <a:r>
              <a:rPr lang="en" sz="1050">
                <a:solidFill>
                  <a:srgbClr val="333333"/>
                </a:solidFill>
                <a:highlight>
                  <a:srgbClr val="FFFFFF"/>
                </a:highlight>
              </a:rPr>
              <a:t>: |0.1| &lt; r &lt;= |0.3|</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correlación </a:t>
            </a:r>
            <a:r>
              <a:rPr b="1" lang="en" sz="1050">
                <a:solidFill>
                  <a:srgbClr val="333333"/>
                </a:solidFill>
                <a:highlight>
                  <a:srgbClr val="FFFFFF"/>
                </a:highlight>
              </a:rPr>
              <a:t>mediana</a:t>
            </a:r>
            <a:r>
              <a:rPr lang="en" sz="1050">
                <a:solidFill>
                  <a:srgbClr val="333333"/>
                </a:solidFill>
                <a:highlight>
                  <a:srgbClr val="FFFFFF"/>
                </a:highlight>
              </a:rPr>
              <a:t> : |0.3| &lt;r &lt;= |0.5|</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Char char="●"/>
            </a:pPr>
            <a:r>
              <a:rPr lang="en" sz="1050">
                <a:solidFill>
                  <a:srgbClr val="333333"/>
                </a:solidFill>
                <a:highlight>
                  <a:srgbClr val="FFFFFF"/>
                </a:highlight>
              </a:rPr>
              <a:t>correlación </a:t>
            </a:r>
            <a:r>
              <a:rPr b="1" lang="en" sz="1050">
                <a:solidFill>
                  <a:srgbClr val="333333"/>
                </a:solidFill>
                <a:highlight>
                  <a:srgbClr val="FFFFFF"/>
                </a:highlight>
              </a:rPr>
              <a:t>fuerte o alta</a:t>
            </a:r>
            <a:r>
              <a:rPr lang="en" sz="1050">
                <a:solidFill>
                  <a:srgbClr val="333333"/>
                </a:solidFill>
                <a:highlight>
                  <a:srgbClr val="FFFFFF"/>
                </a:highlight>
              </a:rPr>
              <a:t>: r &gt; |0.5|</a:t>
            </a:r>
            <a:endParaRPr sz="1050">
              <a:solidFill>
                <a:srgbClr val="333333"/>
              </a:solidFill>
              <a:highlight>
                <a:srgbClr val="FFFFFF"/>
              </a:highlight>
            </a:endParaRPr>
          </a:p>
          <a:p>
            <a:pPr indent="0" lvl="0" marL="0" rtl="0" algn="l">
              <a:lnSpc>
                <a:spcPct val="115000"/>
              </a:lnSpc>
              <a:spcBef>
                <a:spcPts val="800"/>
              </a:spcBef>
              <a:spcAft>
                <a:spcPts val="800"/>
              </a:spcAft>
              <a:buNone/>
            </a:pPr>
            <a:r>
              <a:t/>
            </a:r>
            <a:endParaRPr sz="1050">
              <a:solidFill>
                <a:srgbClr val="333333"/>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Covarianza</a:t>
            </a:r>
            <a:endParaRPr/>
          </a:p>
        </p:txBody>
      </p:sp>
      <p:sp>
        <p:nvSpPr>
          <p:cNvPr id="211" name="Google Shape;211;p45"/>
          <p:cNvSpPr txBox="1"/>
          <p:nvPr>
            <p:ph idx="1" type="body"/>
          </p:nvPr>
        </p:nvSpPr>
        <p:spPr>
          <a:xfrm>
            <a:off x="175375" y="863550"/>
            <a:ext cx="256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Montserrat"/>
                <a:ea typeface="Montserrat"/>
                <a:cs typeface="Montserrat"/>
                <a:sym typeface="Montserrat"/>
              </a:rPr>
              <a:t>La covarianza significa la dirección de la relación lineal entre las dos variables. Por dirección se entiende si las variables son directamente proporcionales o inversamente proporcionales entre sí. (El aumento del valor de una variable puede tener un impacto positivo o negativo en el valor de la otra).</a:t>
            </a:r>
            <a:endParaRPr sz="13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0"/>
              </a:spcAft>
              <a:buNone/>
            </a:pPr>
            <a:r>
              <a:t/>
            </a:r>
            <a:endParaRPr sz="13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1300">
              <a:solidFill>
                <a:schemeClr val="dk1"/>
              </a:solidFill>
              <a:highlight>
                <a:srgbClr val="FFFFFF"/>
              </a:highlight>
              <a:latin typeface="Montserrat"/>
              <a:ea typeface="Montserrat"/>
              <a:cs typeface="Montserrat"/>
              <a:sym typeface="Montserrat"/>
            </a:endParaRPr>
          </a:p>
        </p:txBody>
      </p:sp>
      <p:pic>
        <p:nvPicPr>
          <p:cNvPr descr="Covariance: Finding Direction Among Variable Relationships - αlphαrithms" id="212" name="Google Shape;212;p45"/>
          <p:cNvPicPr preferRelativeResize="0"/>
          <p:nvPr/>
        </p:nvPicPr>
        <p:blipFill>
          <a:blip r:embed="rId3">
            <a:alphaModFix/>
          </a:blip>
          <a:stretch>
            <a:fillRect/>
          </a:stretch>
        </p:blipFill>
        <p:spPr>
          <a:xfrm>
            <a:off x="2742750" y="1533325"/>
            <a:ext cx="6212525" cy="3494525"/>
          </a:xfrm>
          <a:prstGeom prst="rect">
            <a:avLst/>
          </a:prstGeom>
          <a:noFill/>
          <a:ln>
            <a:noFill/>
          </a:ln>
        </p:spPr>
      </p:pic>
      <p:pic>
        <p:nvPicPr>
          <p:cNvPr id="213" name="Google Shape;213;p45"/>
          <p:cNvPicPr preferRelativeResize="0"/>
          <p:nvPr/>
        </p:nvPicPr>
        <p:blipFill>
          <a:blip r:embed="rId4">
            <a:alphaModFix/>
          </a:blip>
          <a:stretch>
            <a:fillRect/>
          </a:stretch>
        </p:blipFill>
        <p:spPr>
          <a:xfrm>
            <a:off x="4714890" y="109025"/>
            <a:ext cx="2945261" cy="142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Coeficiente de correlación de Pearson</a:t>
            </a:r>
            <a:endParaRPr/>
          </a:p>
        </p:txBody>
      </p:sp>
      <p:pic>
        <p:nvPicPr>
          <p:cNvPr id="219" name="Google Shape;219;p46"/>
          <p:cNvPicPr preferRelativeResize="0"/>
          <p:nvPr/>
        </p:nvPicPr>
        <p:blipFill rotWithShape="1">
          <a:blip r:embed="rId3">
            <a:alphaModFix/>
          </a:blip>
          <a:srcRect b="29979" l="6272" r="7809" t="32263"/>
          <a:stretch/>
        </p:blipFill>
        <p:spPr>
          <a:xfrm>
            <a:off x="1174275" y="1332450"/>
            <a:ext cx="4871849" cy="963850"/>
          </a:xfrm>
          <a:prstGeom prst="rect">
            <a:avLst/>
          </a:prstGeom>
          <a:noFill/>
          <a:ln>
            <a:noFill/>
          </a:ln>
        </p:spPr>
      </p:pic>
      <p:pic>
        <p:nvPicPr>
          <p:cNvPr id="220" name="Google Shape;220;p46"/>
          <p:cNvPicPr preferRelativeResize="0"/>
          <p:nvPr/>
        </p:nvPicPr>
        <p:blipFill>
          <a:blip r:embed="rId4">
            <a:alphaModFix/>
          </a:blip>
          <a:stretch>
            <a:fillRect/>
          </a:stretch>
        </p:blipFill>
        <p:spPr>
          <a:xfrm>
            <a:off x="1839300" y="2852150"/>
            <a:ext cx="2936000" cy="180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Coeficiente de correlación de Spearman </a:t>
            </a:r>
            <a:endParaRPr/>
          </a:p>
        </p:txBody>
      </p:sp>
      <p:sp>
        <p:nvSpPr>
          <p:cNvPr id="226" name="Google Shape;226;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denotado por la letra griega </a:t>
            </a:r>
            <a:r>
              <a:rPr lang="en" sz="1550">
                <a:highlight>
                  <a:srgbClr val="FFFFFF"/>
                </a:highlight>
                <a:latin typeface="Arial"/>
                <a:ea typeface="Arial"/>
                <a:cs typeface="Arial"/>
                <a:sym typeface="Arial"/>
              </a:rPr>
              <a:t>𝞀 </a:t>
            </a:r>
            <a:r>
              <a:rPr lang="en"/>
              <a:t>o como r</a:t>
            </a:r>
            <a:r>
              <a:rPr lang="en" sz="800"/>
              <a:t>s</a:t>
            </a:r>
            <a:r>
              <a:rPr lang="en"/>
              <a:t>, es una medida no paramétrica de correlación de rangos (dependencia estadística entre los rangos de dos variables). Evalúa lo bien que se puede describir la relación entre dos variables mediante una función monótona.</a:t>
            </a:r>
            <a:endParaRPr/>
          </a:p>
        </p:txBody>
      </p:sp>
      <p:pic>
        <p:nvPicPr>
          <p:cNvPr id="227" name="Google Shape;227;p47"/>
          <p:cNvPicPr preferRelativeResize="0"/>
          <p:nvPr/>
        </p:nvPicPr>
        <p:blipFill>
          <a:blip r:embed="rId3">
            <a:alphaModFix/>
          </a:blip>
          <a:stretch>
            <a:fillRect/>
          </a:stretch>
        </p:blipFill>
        <p:spPr>
          <a:xfrm>
            <a:off x="4402675" y="1482555"/>
            <a:ext cx="4680000" cy="262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Causalidad</a:t>
            </a:r>
            <a:endParaRPr/>
          </a:p>
        </p:txBody>
      </p:sp>
      <p:pic>
        <p:nvPicPr>
          <p:cNvPr descr="Philosophica: Enciclopedia filosófica on line — Voz: Teorías sobre el  principio de causalidad" id="233" name="Google Shape;233;p48"/>
          <p:cNvPicPr preferRelativeResize="0"/>
          <p:nvPr/>
        </p:nvPicPr>
        <p:blipFill>
          <a:blip r:embed="rId3">
            <a:alphaModFix/>
          </a:blip>
          <a:stretch>
            <a:fillRect/>
          </a:stretch>
        </p:blipFill>
        <p:spPr>
          <a:xfrm>
            <a:off x="3945400" y="1262575"/>
            <a:ext cx="4789075" cy="2248525"/>
          </a:xfrm>
          <a:prstGeom prst="rect">
            <a:avLst/>
          </a:prstGeom>
          <a:noFill/>
          <a:ln>
            <a:noFill/>
          </a:ln>
        </p:spPr>
      </p:pic>
      <p:sp>
        <p:nvSpPr>
          <p:cNvPr id="234" name="Google Shape;234;p48"/>
          <p:cNvSpPr txBox="1"/>
          <p:nvPr/>
        </p:nvSpPr>
        <p:spPr>
          <a:xfrm>
            <a:off x="594525" y="1417300"/>
            <a:ext cx="284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La causalidad indica una relación entre dos acontecimientos en la que uno de ellos se ve afectado por el otro. En estadística, cuando el valor de un suceso, o variable, aumenta o disminuye como consecuencia de otros sucesos, se dice que hay causalidad.</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9"/>
          <p:cNvSpPr txBox="1"/>
          <p:nvPr>
            <p:ph type="ctrTitle"/>
          </p:nvPr>
        </p:nvSpPr>
        <p:spPr>
          <a:xfrm>
            <a:off x="393125" y="2952750"/>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"Correlación no es causalidad" significa que el hecho de que dos cosas estén correlacionadas no significa necesariamente que una cause la otra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0"/>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Correlaciones espurias</a:t>
            </a:r>
            <a:endParaRPr/>
          </a:p>
        </p:txBody>
      </p:sp>
      <p:pic>
        <p:nvPicPr>
          <p:cNvPr id="245" name="Google Shape;245;p50"/>
          <p:cNvPicPr preferRelativeResize="0"/>
          <p:nvPr/>
        </p:nvPicPr>
        <p:blipFill>
          <a:blip r:embed="rId3">
            <a:alphaModFix/>
          </a:blip>
          <a:stretch>
            <a:fillRect/>
          </a:stretch>
        </p:blipFill>
        <p:spPr>
          <a:xfrm>
            <a:off x="2293850" y="1585400"/>
            <a:ext cx="5101269" cy="3413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1"/>
          <p:cNvSpPr txBox="1"/>
          <p:nvPr/>
        </p:nvSpPr>
        <p:spPr>
          <a:xfrm>
            <a:off x="1500000" y="1841250"/>
            <a:ext cx="6144000" cy="14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251" name="Google Shape;251;p5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2" name="Google Shape;252;p5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TEMA: ...</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2"/>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¿Cómo podemos hacer estadística con python?</a:t>
            </a:r>
            <a:endParaRPr/>
          </a:p>
        </p:txBody>
      </p:sp>
      <p:sp>
        <p:nvSpPr>
          <p:cNvPr id="258" name="Google Shape;258;p52"/>
          <p:cNvSpPr txBox="1"/>
          <p:nvPr>
            <p:ph idx="2" type="body"/>
          </p:nvPr>
        </p:nvSpPr>
        <p:spPr>
          <a:xfrm>
            <a:off x="2966150" y="2399600"/>
            <a:ext cx="2546400" cy="18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u="sng">
                <a:solidFill>
                  <a:schemeClr val="hlink"/>
                </a:solidFill>
                <a:hlinkClick r:id="rId3"/>
              </a:rPr>
              <a:t>Notebook</a:t>
            </a:r>
            <a:endParaRPr sz="4200"/>
          </a:p>
          <a:p>
            <a:pPr indent="0" lvl="0" marL="0" rtl="0" algn="l">
              <a:spcBef>
                <a:spcPts val="1600"/>
              </a:spcBef>
              <a:spcAft>
                <a:spcPts val="1600"/>
              </a:spcAft>
              <a:buNone/>
            </a:pPr>
            <a:r>
              <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1500000" y="1938750"/>
            <a:ext cx="6144000" cy="12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44" name="Google Shape;144;p3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45" name="Google Shape;145;p3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51" name="Google Shape;151;p3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52" name="Google Shape;152;p36"/>
          <p:cNvSpPr txBox="1"/>
          <p:nvPr/>
        </p:nvSpPr>
        <p:spPr>
          <a:xfrm>
            <a:off x="619950" y="987975"/>
            <a:ext cx="7904100" cy="3702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Montserrat"/>
              <a:buChar char="●"/>
            </a:pPr>
            <a:r>
              <a:rPr lang="en" sz="2100">
                <a:latin typeface="Montserrat"/>
                <a:ea typeface="Montserrat"/>
                <a:cs typeface="Montserrat"/>
                <a:sym typeface="Montserrat"/>
              </a:rPr>
              <a:t>Arrancamos la sesión con una </a:t>
            </a:r>
            <a:r>
              <a:rPr b="1" lang="en" sz="2100">
                <a:latin typeface="Montserrat"/>
                <a:ea typeface="Montserrat"/>
                <a:cs typeface="Montserrat"/>
                <a:sym typeface="Montserrat"/>
              </a:rPr>
              <a:t>presentación</a:t>
            </a:r>
            <a:r>
              <a:rPr b="1" lang="en" sz="1800">
                <a:solidFill>
                  <a:srgbClr val="E8E7E3"/>
                </a:solidFill>
              </a:rPr>
              <a:t>🐱‍💻</a:t>
            </a:r>
            <a:r>
              <a:rPr lang="en" sz="2100">
                <a:latin typeface="Montserrat"/>
                <a:ea typeface="Montserrat"/>
                <a:cs typeface="Montserrat"/>
                <a:sym typeface="Montserrat"/>
              </a:rPr>
              <a:t>de Estadística</a:t>
            </a:r>
            <a:r>
              <a:rPr lang="en" sz="2100">
                <a:latin typeface="Montserrat"/>
                <a:ea typeface="Montserrat"/>
                <a:cs typeface="Montserrat"/>
                <a:sym typeface="Montserrat"/>
              </a:rPr>
              <a:t> </a:t>
            </a:r>
            <a:r>
              <a:rPr lang="en" sz="2100">
                <a:latin typeface="Montserrat"/>
                <a:ea typeface="Montserrat"/>
                <a:cs typeface="Montserrat"/>
                <a:sym typeface="Montserrat"/>
              </a:rPr>
              <a:t>📊💜</a:t>
            </a:r>
            <a:r>
              <a:rPr lang="en" sz="2100">
                <a:latin typeface="Montserrat"/>
                <a:ea typeface="Montserrat"/>
                <a:cs typeface="Montserrat"/>
                <a:sym typeface="Montserrat"/>
              </a:rPr>
              <a:t>.</a:t>
            </a:r>
            <a:endParaRPr sz="2100">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a:p>
            <a:pPr indent="-317500" lvl="0" marL="457200" rtl="0" algn="l">
              <a:spcBef>
                <a:spcPts val="0"/>
              </a:spcBef>
              <a:spcAft>
                <a:spcPts val="0"/>
              </a:spcAft>
              <a:buClr>
                <a:srgbClr val="000000"/>
              </a:buClr>
              <a:buSzPts val="1400"/>
              <a:buChar char="●"/>
            </a:pPr>
            <a:r>
              <a:rPr lang="en" sz="2100">
                <a:solidFill>
                  <a:schemeClr val="dk1"/>
                </a:solidFill>
                <a:latin typeface="Montserrat"/>
                <a:ea typeface="Montserrat"/>
                <a:cs typeface="Montserrat"/>
                <a:sym typeface="Montserrat"/>
              </a:rPr>
              <a:t>Después daremos un vistazo a  un </a:t>
            </a:r>
            <a:r>
              <a:rPr b="1" lang="en" sz="2100">
                <a:solidFill>
                  <a:schemeClr val="dk1"/>
                </a:solidFill>
                <a:latin typeface="Montserrat"/>
                <a:ea typeface="Montserrat"/>
                <a:cs typeface="Montserrat"/>
                <a:sym typeface="Montserrat"/>
              </a:rPr>
              <a:t>notebook</a:t>
            </a:r>
            <a:r>
              <a:rPr lang="en" sz="2100">
                <a:solidFill>
                  <a:schemeClr val="dk1"/>
                </a:solidFill>
                <a:latin typeface="Montserrat"/>
                <a:ea typeface="Montserrat"/>
                <a:cs typeface="Montserrat"/>
                <a:sym typeface="Montserrat"/>
              </a:rPr>
              <a:t> </a:t>
            </a:r>
            <a:r>
              <a:rPr b="1" lang="en" sz="1800">
                <a:solidFill>
                  <a:srgbClr val="E8E7E3"/>
                </a:solidFill>
              </a:rPr>
              <a:t>💻🐍</a:t>
            </a:r>
            <a:r>
              <a:rPr b="1" lang="en" sz="2100">
                <a:solidFill>
                  <a:schemeClr val="dk1"/>
                </a:solidFill>
                <a:latin typeface="Montserrat"/>
                <a:ea typeface="Montserrat"/>
                <a:cs typeface="Montserrat"/>
                <a:sym typeface="Montserrat"/>
              </a:rPr>
              <a:t> </a:t>
            </a:r>
            <a:r>
              <a:rPr lang="en" sz="2100">
                <a:solidFill>
                  <a:schemeClr val="dk1"/>
                </a:solidFill>
                <a:latin typeface="Montserrat"/>
                <a:ea typeface="Montserrat"/>
                <a:cs typeface="Montserrat"/>
                <a:sym typeface="Montserrat"/>
              </a:rPr>
              <a:t>donde </a:t>
            </a:r>
            <a:r>
              <a:rPr b="1" lang="en" sz="2100">
                <a:solidFill>
                  <a:schemeClr val="dk1"/>
                </a:solidFill>
                <a:latin typeface="Montserrat"/>
                <a:ea typeface="Montserrat"/>
                <a:cs typeface="Montserrat"/>
                <a:sym typeface="Montserrat"/>
              </a:rPr>
              <a:t>revisaremos </a:t>
            </a:r>
            <a:r>
              <a:rPr lang="en" sz="2100">
                <a:solidFill>
                  <a:schemeClr val="dk1"/>
                </a:solidFill>
                <a:latin typeface="Montserrat"/>
                <a:ea typeface="Montserrat"/>
                <a:cs typeface="Montserrat"/>
                <a:sym typeface="Montserrat"/>
              </a:rPr>
              <a:t>lo visto en la teoría</a:t>
            </a:r>
            <a:r>
              <a:rPr b="1" lang="en" sz="1800">
                <a:solidFill>
                  <a:srgbClr val="E8E7E3"/>
                </a:solidFill>
              </a:rPr>
              <a:t>🐱‍💻📊💜</a:t>
            </a:r>
            <a:r>
              <a:rPr lang="en" sz="2100">
                <a:solidFill>
                  <a:schemeClr val="dk1"/>
                </a:solidFill>
                <a:latin typeface="Montserrat"/>
                <a:ea typeface="Montserrat"/>
                <a:cs typeface="Montserrat"/>
                <a:sym typeface="Montserrat"/>
              </a:rPr>
              <a:t>. </a:t>
            </a:r>
            <a:endParaRPr sz="2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solidFill>
                <a:schemeClr val="dk1"/>
              </a:solidFill>
              <a:latin typeface="Montserrat"/>
              <a:ea typeface="Montserrat"/>
              <a:cs typeface="Montserrat"/>
              <a:sym typeface="Montserrat"/>
            </a:endParaRPr>
          </a:p>
          <a:p>
            <a:pPr indent="-317500" lvl="0" marL="457200" rtl="0" algn="l">
              <a:spcBef>
                <a:spcPts val="0"/>
              </a:spcBef>
              <a:spcAft>
                <a:spcPts val="0"/>
              </a:spcAft>
              <a:buSzPts val="1400"/>
              <a:buChar char="●"/>
            </a:pPr>
            <a:r>
              <a:rPr lang="en" sz="2100">
                <a:latin typeface="Montserrat"/>
                <a:ea typeface="Montserrat"/>
                <a:cs typeface="Montserrat"/>
                <a:sym typeface="Montserrat"/>
              </a:rPr>
              <a:t>Por último, iremos a breakout rooms para hacer un </a:t>
            </a:r>
            <a:r>
              <a:rPr b="1" lang="en" sz="2100">
                <a:latin typeface="Montserrat"/>
                <a:ea typeface="Montserrat"/>
                <a:cs typeface="Montserrat"/>
                <a:sym typeface="Montserrat"/>
              </a:rPr>
              <a:t>reto</a:t>
            </a:r>
            <a:r>
              <a:rPr b="1" lang="en" sz="1800">
                <a:solidFill>
                  <a:srgbClr val="E8E7E3"/>
                </a:solidFill>
              </a:rPr>
              <a:t>🐱‍💻</a:t>
            </a:r>
            <a:r>
              <a:rPr lang="en" sz="2100">
                <a:latin typeface="Montserrat"/>
                <a:ea typeface="Montserrat"/>
                <a:cs typeface="Montserrat"/>
                <a:sym typeface="Montserrat"/>
              </a:rPr>
              <a:t> de </a:t>
            </a:r>
            <a:r>
              <a:rPr b="1" lang="en" sz="2100">
                <a:latin typeface="Montserrat"/>
                <a:ea typeface="Montserrat"/>
                <a:cs typeface="Montserrat"/>
                <a:sym typeface="Montserrat"/>
              </a:rPr>
              <a:t>Estadística </a:t>
            </a:r>
            <a:r>
              <a:rPr b="1" lang="en" sz="1800">
                <a:solidFill>
                  <a:srgbClr val="E8E7E3"/>
                </a:solidFill>
              </a:rPr>
              <a:t>📊💜</a:t>
            </a:r>
            <a:r>
              <a:rPr lang="en" sz="2100">
                <a:latin typeface="Montserrat"/>
                <a:ea typeface="Montserrat"/>
                <a:cs typeface="Montserrat"/>
                <a:sym typeface="Montserrat"/>
              </a:rPr>
              <a:t>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7"/>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6:40 - 7:10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lang="en" sz="2100">
                <a:solidFill>
                  <a:srgbClr val="1F1F1F"/>
                </a:solidFill>
                <a:highlight>
                  <a:schemeClr val="lt1"/>
                </a:highlight>
                <a:latin typeface="Montserrat"/>
                <a:ea typeface="Montserrat"/>
                <a:cs typeface="Montserrat"/>
                <a:sym typeface="Montserrat"/>
              </a:rPr>
              <a:t>:</a:t>
            </a:r>
            <a:r>
              <a:rPr b="1" lang="en" sz="2100">
                <a:solidFill>
                  <a:srgbClr val="1F1F1F"/>
                </a:solidFill>
                <a:highlight>
                  <a:schemeClr val="lt1"/>
                </a:highlight>
                <a:latin typeface="Montserrat"/>
                <a:ea typeface="Montserrat"/>
                <a:cs typeface="Montserrat"/>
                <a:sym typeface="Montserrat"/>
              </a:rPr>
              <a:t> Estadística</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7:10 - 8:10  PM Notebook: </a:t>
            </a:r>
            <a:r>
              <a:rPr b="1" lang="en" sz="2100">
                <a:solidFill>
                  <a:srgbClr val="1F1F1F"/>
                </a:solidFill>
                <a:highlight>
                  <a:schemeClr val="lt1"/>
                </a:highlight>
                <a:latin typeface="Montserrat"/>
                <a:ea typeface="Montserrat"/>
                <a:cs typeface="Montserrat"/>
                <a:sym typeface="Montserrat"/>
              </a:rPr>
              <a:t>Estadística</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8:25 - 9:25</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r>
              <a:rPr b="1" lang="en" sz="2100">
                <a:solidFill>
                  <a:srgbClr val="1F1F1F"/>
                </a:solidFill>
                <a:highlight>
                  <a:schemeClr val="lt1"/>
                </a:highlight>
                <a:latin typeface="Montserrat"/>
                <a:ea typeface="Montserrat"/>
                <a:cs typeface="Montserrat"/>
                <a:sym typeface="Montserrat"/>
              </a:rPr>
              <a:t> </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9:25 - 9:30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58" name="Google Shape;158;p37"/>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59" name="Google Shape;159;p3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0" name="Google Shape;160;p37"/>
          <p:cNvPicPr preferRelativeResize="0"/>
          <p:nvPr/>
        </p:nvPicPr>
        <p:blipFill>
          <a:blip r:embed="rId4">
            <a:alphaModFix/>
          </a:blip>
          <a:stretch>
            <a:fillRect/>
          </a:stretch>
        </p:blipFill>
        <p:spPr>
          <a:xfrm>
            <a:off x="7534375" y="3034200"/>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ph type="ctrTitle"/>
          </p:nvPr>
        </p:nvSpPr>
        <p:spPr>
          <a:xfrm>
            <a:off x="796625" y="1480600"/>
            <a:ext cx="4416300" cy="12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00">
                <a:solidFill>
                  <a:schemeClr val="lt1"/>
                </a:solidFill>
              </a:rPr>
              <a:t>Fundamentos en </a:t>
            </a:r>
            <a:endParaRPr sz="3300">
              <a:solidFill>
                <a:schemeClr val="lt1"/>
              </a:solidFill>
            </a:endParaRPr>
          </a:p>
          <a:p>
            <a:pPr indent="0" lvl="0" marL="0" rtl="0" algn="l">
              <a:spcBef>
                <a:spcPts val="0"/>
              </a:spcBef>
              <a:spcAft>
                <a:spcPts val="0"/>
              </a:spcAft>
              <a:buClr>
                <a:schemeClr val="dk1"/>
              </a:buClr>
              <a:buSzPts val="1100"/>
              <a:buFont typeface="Arial"/>
              <a:buNone/>
            </a:pPr>
            <a:r>
              <a:rPr lang="en" sz="3300">
                <a:solidFill>
                  <a:schemeClr val="lt1"/>
                </a:solidFill>
              </a:rPr>
              <a:t>matemáticas</a:t>
            </a:r>
            <a:endParaRPr sz="3300">
              <a:solidFill>
                <a:schemeClr val="lt1"/>
              </a:solidFill>
            </a:endParaRPr>
          </a:p>
          <a:p>
            <a:pPr indent="0" lvl="0" marL="0" rtl="0" algn="ctr">
              <a:spcBef>
                <a:spcPts val="0"/>
              </a:spcBef>
              <a:spcAft>
                <a:spcPts val="0"/>
              </a:spcAft>
              <a:buNone/>
            </a:pPr>
            <a:r>
              <a:t/>
            </a:r>
            <a:endParaRPr/>
          </a:p>
        </p:txBody>
      </p:sp>
      <p:pic>
        <p:nvPicPr>
          <p:cNvPr descr="Math For Love" id="166" name="Google Shape;166;p38"/>
          <p:cNvPicPr preferRelativeResize="0"/>
          <p:nvPr/>
        </p:nvPicPr>
        <p:blipFill rotWithShape="1">
          <a:blip r:embed="rId3">
            <a:alphaModFix/>
          </a:blip>
          <a:srcRect b="21042" l="0" r="0" t="0"/>
          <a:stretch/>
        </p:blipFill>
        <p:spPr>
          <a:xfrm>
            <a:off x="5472550" y="1225263"/>
            <a:ext cx="3125300" cy="269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9"/>
          <p:cNvSpPr txBox="1"/>
          <p:nvPr>
            <p:ph type="title"/>
          </p:nvPr>
        </p:nvSpPr>
        <p:spPr>
          <a:xfrm>
            <a:off x="311700" y="13483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000"/>
              <a:t>Estadística</a:t>
            </a:r>
            <a:endParaRPr sz="10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Tendencias de medida central</a:t>
            </a:r>
            <a:endParaRPr/>
          </a:p>
        </p:txBody>
      </p:sp>
      <p:pic>
        <p:nvPicPr>
          <p:cNvPr descr="▷ Ejemplo de mediana estadistica | Actualizado septiembre 2021" id="177" name="Google Shape;177;p40"/>
          <p:cNvPicPr preferRelativeResize="0"/>
          <p:nvPr/>
        </p:nvPicPr>
        <p:blipFill>
          <a:blip r:embed="rId3">
            <a:alphaModFix/>
          </a:blip>
          <a:stretch>
            <a:fillRect/>
          </a:stretch>
        </p:blipFill>
        <p:spPr>
          <a:xfrm>
            <a:off x="1669300" y="1227900"/>
            <a:ext cx="6302301" cy="333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Dispersión</a:t>
            </a:r>
            <a:endParaRPr/>
          </a:p>
        </p:txBody>
      </p:sp>
      <p:pic>
        <p:nvPicPr>
          <p:cNvPr descr="7.medidas de dispersión" id="183" name="Google Shape;183;p41"/>
          <p:cNvPicPr preferRelativeResize="0"/>
          <p:nvPr/>
        </p:nvPicPr>
        <p:blipFill rotWithShape="1">
          <a:blip r:embed="rId3">
            <a:alphaModFix/>
          </a:blip>
          <a:srcRect b="15146" l="23883" r="25290" t="22133"/>
          <a:stretch/>
        </p:blipFill>
        <p:spPr>
          <a:xfrm>
            <a:off x="2448150" y="1012050"/>
            <a:ext cx="3932800" cy="363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